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AEC"/>
    <a:srgbClr val="156082"/>
    <a:srgbClr val="446A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B95E-7BF1-DE37-46C8-8E61EA65C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9421A2-E981-DF58-EFA9-6EC6087567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749365-1C6A-F4D7-99F6-3C2BDAD9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D0D1E5-737A-DC78-B28A-B94FB943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7CDBD6-4C2E-CFB0-CD4F-A4D8A4557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060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674D8-F21E-6534-5F78-A1A95EB2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A31F12-9519-ED34-641D-3B91448B0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4661AC0-83BC-AD61-0CFA-CC6F6F74E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F2CD23-1BB8-E71B-04AA-CFC09B58B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876DDD-F41F-7D52-F86A-A6B66C106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6211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52A3CE9-F9F3-6978-6B0C-D8A112F542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449EEB-3596-F26A-4C1F-C1F5E824C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D92D66-47B5-2F52-11B6-92317242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896970-C187-9D03-74E4-1D737ED2C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192FD-E822-D21D-F8F9-BD9CBD8CE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3099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0277A9-25D1-20C9-1283-40B11993C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013C6D-B2D4-D2C4-16DC-C93C7CFFD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898B4F-12A9-E239-5125-CCDA4B8C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B2ED0A-7993-23CD-7F97-785DD9AC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99BA6E-9EF4-D5E7-A542-817582226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331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E5AC49-04DB-9AAE-F88F-5E87E0AD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5AADB8-FA91-B9B0-E871-FDC963923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51298-364D-1AD1-2050-74EC3E495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D1C3772-A1AC-E5DF-D94D-876A7A73C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905308-06D3-32B2-C82C-CA1BAD06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7132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5E2BD7-4B17-D5E1-82B2-45A46CF9B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EB7443-44C9-B553-F3E6-F682B6A27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1CA4EC-D4B4-7C99-E07D-7471DAA23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82F731-B626-D768-43F3-2DCB1568C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AA375B-6F2E-C9FC-83BD-740BB527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2B45A9-4E93-B41C-90DF-2030D30F9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758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FC2858-1E4E-57AE-B546-230B94CF6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C52FE-0E92-10BC-A340-CF9C6428D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DEE908-92AF-D13B-0D48-CF58C6819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07E00A-2A7D-34A8-1386-8D0E19097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97869B-9227-7245-3E9B-AE848D2BD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CCDD9B-17B7-EC9D-0757-FF4DC96E0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9EC0A4-81AA-34E6-97F1-4E69585D8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5F34CF7-D83A-1951-3469-C30E3D03A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143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B470D-773F-8BBB-0416-D1D13814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362EF9-2633-3FF6-83A6-8D09F75E0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46639A-6996-3B02-31C9-BA7177D3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78CCCDA-E471-D8B3-3C99-023AF83F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869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F12362D-8288-0B50-C347-B2D8643F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9A6C7B-A962-AF80-2487-516267B0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34B28D-76F7-C093-4F60-63513CD3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832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91D637-2D38-F686-7FAE-333A92561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D713B4-3511-B815-6CDE-608971671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6AC2D8-3AF0-C3A5-8DA1-2F8936422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1B1877-DA54-2AA0-8441-A8BA8E2D5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7240E2-6121-631A-6173-7FF1E3350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6413BB-2D49-9667-BF2F-5E0095A3A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0807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0DABBB-7E1B-E843-1017-1639B09B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B370300-B8DA-A24C-AEA8-2C8EE10D73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0C9D912-3E4A-E5D2-02B6-54FD576B87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D9120B-1AAC-26B1-1E6D-42BC49E09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9CBC57-2C63-1EB5-B352-39718B5A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2716B5-B3FC-8D92-AE30-9E92B175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5549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C22B66-A2EB-AB0C-91C4-B58390C9F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1C79ED-6B56-D88E-CA1F-7C96B571C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228A72-9960-F072-7DDE-69E08F2474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955CF9D-9882-4610-AD50-C0AA15033BBB}" type="datetimeFigureOut">
              <a:rPr lang="fr-CH" smtClean="0"/>
              <a:t>11.03.2024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97AB61-80D8-5628-70F8-15130BC09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3C46F89-FBBF-0269-5B34-C412C18A7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2C96F5-1FEC-4B82-B2B8-32B459ED0B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7489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FFCD6-2268-0049-81F4-A60B3B67F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27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Exposé de droit successoral suisse</a:t>
            </a:r>
            <a:br>
              <a:rPr lang="fr-FR" dirty="0"/>
            </a:br>
            <a:br>
              <a:rPr lang="fr-FR" dirty="0"/>
            </a:br>
            <a:r>
              <a:rPr lang="fr-FR" dirty="0"/>
              <a:t>à l’attention de</a:t>
            </a:r>
            <a:br>
              <a:rPr lang="fr-FR" dirty="0"/>
            </a:br>
            <a:r>
              <a:rPr lang="fr-FR" dirty="0"/>
              <a:t>l’Association </a:t>
            </a:r>
            <a:r>
              <a:rPr lang="fr-FR" dirty="0" err="1"/>
              <a:t>Insième</a:t>
            </a:r>
            <a:r>
              <a:rPr lang="fr-FR" dirty="0"/>
              <a:t> Vaud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26316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8E7AE5-9055-CD4B-7311-FB4AE3B9D5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A6B224-5262-8860-DF72-B4AB493C1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D06D7B-8F4C-2E45-4DBD-D03BA6ACF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800" dirty="0"/>
              <a:t>Exemple de fractionnement du patrimoine en présence d’un conjoint et deux enfants :</a:t>
            </a:r>
          </a:p>
          <a:p>
            <a:endParaRPr lang="fr-CH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98B54342-5E0F-21B7-1A6B-4A1586D299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339285"/>
              </p:ext>
            </p:extLst>
          </p:nvPr>
        </p:nvGraphicFramePr>
        <p:xfrm>
          <a:off x="838200" y="3486088"/>
          <a:ext cx="10515600" cy="123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18874295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6991259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1849347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154605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18193586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763112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42837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58213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1406289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203714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3751837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810245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378343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0517859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824194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01489163"/>
                    </a:ext>
                  </a:extLst>
                </a:gridCol>
              </a:tblGrid>
              <a:tr h="123989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32655"/>
                  </a:ext>
                </a:extLst>
              </a:tr>
            </a:tbl>
          </a:graphicData>
        </a:graphic>
      </p:graphicFrame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518F40FC-4989-BE12-7BAE-3A26347B1EAD}"/>
              </a:ext>
            </a:extLst>
          </p:cNvPr>
          <p:cNvSpPr/>
          <p:nvPr/>
        </p:nvSpPr>
        <p:spPr>
          <a:xfrm rot="16200000">
            <a:off x="5848000" y="-2000573"/>
            <a:ext cx="496001" cy="10491679"/>
          </a:xfrm>
          <a:prstGeom prst="rightBrace">
            <a:avLst>
              <a:gd name="adj1" fmla="val 49063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57A7474-9C3C-D07C-1315-D355CE6DC394}"/>
              </a:ext>
            </a:extLst>
          </p:cNvPr>
          <p:cNvSpPr txBox="1"/>
          <p:nvPr/>
        </p:nvSpPr>
        <p:spPr>
          <a:xfrm>
            <a:off x="3469755" y="2666920"/>
            <a:ext cx="52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Entièreté du patrimoine concerné par la succession</a:t>
            </a: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2397EB83-7753-42A6-62F7-1E0DBA27D7A8}"/>
              </a:ext>
            </a:extLst>
          </p:cNvPr>
          <p:cNvSpPr/>
          <p:nvPr/>
        </p:nvSpPr>
        <p:spPr>
          <a:xfrm rot="5400000">
            <a:off x="4476548" y="3686198"/>
            <a:ext cx="612658" cy="2626245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528E341-B6E9-6BB6-9FC1-10A1A8C46CBD}"/>
              </a:ext>
            </a:extLst>
          </p:cNvPr>
          <p:cNvSpPr txBox="1"/>
          <p:nvPr/>
        </p:nvSpPr>
        <p:spPr>
          <a:xfrm>
            <a:off x="3503591" y="5305650"/>
            <a:ext cx="255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Quotité disponible : 4/8 </a:t>
            </a:r>
          </a:p>
        </p:txBody>
      </p:sp>
      <p:sp>
        <p:nvSpPr>
          <p:cNvPr id="26" name="Accolade fermante 25">
            <a:extLst>
              <a:ext uri="{FF2B5EF4-FFF2-40B4-BE49-F238E27FC236}">
                <a16:creationId xmlns:a16="http://schemas.microsoft.com/office/drawing/2014/main" id="{2068BE50-100F-6C70-9B77-AE6D025FECB0}"/>
              </a:ext>
            </a:extLst>
          </p:cNvPr>
          <p:cNvSpPr/>
          <p:nvPr/>
        </p:nvSpPr>
        <p:spPr>
          <a:xfrm rot="5400000">
            <a:off x="7759095" y="4381479"/>
            <a:ext cx="612660" cy="1301668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C4D1078-E4C5-D687-EE05-B244121D7384}"/>
              </a:ext>
            </a:extLst>
          </p:cNvPr>
          <p:cNvSpPr txBox="1"/>
          <p:nvPr/>
        </p:nvSpPr>
        <p:spPr>
          <a:xfrm>
            <a:off x="6871199" y="5305650"/>
            <a:ext cx="238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Quotité disponible 2/8</a:t>
            </a: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527D43B0-84A1-3B11-92B1-78855DA72055}"/>
              </a:ext>
            </a:extLst>
          </p:cNvPr>
          <p:cNvSpPr/>
          <p:nvPr/>
        </p:nvSpPr>
        <p:spPr>
          <a:xfrm rot="5400000">
            <a:off x="10384676" y="4354432"/>
            <a:ext cx="612660" cy="1301668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54C6783-36C8-6CB7-9143-1E0D3521998C}"/>
              </a:ext>
            </a:extLst>
          </p:cNvPr>
          <p:cNvSpPr txBox="1"/>
          <p:nvPr/>
        </p:nvSpPr>
        <p:spPr>
          <a:xfrm>
            <a:off x="9488807" y="5305650"/>
            <a:ext cx="2404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Quotité disponible 2/8</a:t>
            </a:r>
          </a:p>
        </p:txBody>
      </p:sp>
    </p:spTree>
    <p:extLst>
      <p:ext uri="{BB962C8B-B14F-4D97-AF65-F5344CB8AC3E}">
        <p14:creationId xmlns:p14="http://schemas.microsoft.com/office/powerpoint/2010/main" val="244078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5D6BA-F769-099B-79D9-AA112F08F0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E2B649-0198-82E1-FEE8-CD120618E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A8F975-79BD-D75E-97E7-6EE2536EF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800" dirty="0"/>
              <a:t>Exemple de fractionnement du patrimoine en présence d’un conjoint et deux enfants :</a:t>
            </a:r>
          </a:p>
          <a:p>
            <a:endParaRPr lang="fr-CH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E043F1B3-BE2B-8BEF-20C7-BBDBA46D4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992879"/>
              </p:ext>
            </p:extLst>
          </p:nvPr>
        </p:nvGraphicFramePr>
        <p:xfrm>
          <a:off x="838200" y="3486088"/>
          <a:ext cx="10515600" cy="123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18874295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6991259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1849347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154605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18193586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763112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42837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58213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1406289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203714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3751837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810245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378343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0517859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824194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01489163"/>
                    </a:ext>
                  </a:extLst>
                </a:gridCol>
              </a:tblGrid>
              <a:tr h="123989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32655"/>
                  </a:ext>
                </a:extLst>
              </a:tr>
            </a:tbl>
          </a:graphicData>
        </a:graphic>
      </p:graphicFrame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4FA61155-4378-0677-9E84-F960BF24949C}"/>
              </a:ext>
            </a:extLst>
          </p:cNvPr>
          <p:cNvSpPr/>
          <p:nvPr/>
        </p:nvSpPr>
        <p:spPr>
          <a:xfrm rot="16200000">
            <a:off x="5848000" y="-2000573"/>
            <a:ext cx="496001" cy="10491679"/>
          </a:xfrm>
          <a:prstGeom prst="rightBrace">
            <a:avLst>
              <a:gd name="adj1" fmla="val 49063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7FFCC26-D284-7313-57CE-CB84EE1A67D1}"/>
              </a:ext>
            </a:extLst>
          </p:cNvPr>
          <p:cNvSpPr txBox="1"/>
          <p:nvPr/>
        </p:nvSpPr>
        <p:spPr>
          <a:xfrm>
            <a:off x="3469755" y="2666920"/>
            <a:ext cx="52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Entièreté du patrimoine concerné par la succession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57BF63D-430A-B171-0817-C1AA19AD9624}"/>
              </a:ext>
            </a:extLst>
          </p:cNvPr>
          <p:cNvSpPr txBox="1"/>
          <p:nvPr/>
        </p:nvSpPr>
        <p:spPr>
          <a:xfrm>
            <a:off x="838199" y="4929318"/>
            <a:ext cx="3932599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fr-CH" dirty="0">
                <a:solidFill>
                  <a:schemeClr val="bg1"/>
                </a:solidFill>
                <a:highlight>
                  <a:srgbClr val="156082"/>
                </a:highlight>
              </a:rPr>
              <a:t>Part réservataire totale: 4/8 (8/16)</a:t>
            </a:r>
          </a:p>
          <a:p>
            <a:endParaRPr lang="fr-CH" dirty="0">
              <a:solidFill>
                <a:schemeClr val="bg1"/>
              </a:solidFill>
              <a:highlight>
                <a:srgbClr val="156082"/>
              </a:highlight>
            </a:endParaRPr>
          </a:p>
          <a:p>
            <a:r>
              <a:rPr lang="fr-CH" dirty="0">
                <a:solidFill>
                  <a:schemeClr val="bg1"/>
                </a:solidFill>
                <a:highlight>
                  <a:srgbClr val="156082"/>
                </a:highlight>
              </a:rPr>
              <a:t>Réserve conjoint : 4/16</a:t>
            </a:r>
          </a:p>
          <a:p>
            <a:r>
              <a:rPr lang="fr-CH" dirty="0">
                <a:solidFill>
                  <a:schemeClr val="bg1"/>
                </a:solidFill>
                <a:highlight>
                  <a:srgbClr val="156082"/>
                </a:highlight>
              </a:rPr>
              <a:t>Réserve enfant A : 2/16</a:t>
            </a:r>
          </a:p>
          <a:p>
            <a:r>
              <a:rPr lang="fr-CH" dirty="0">
                <a:solidFill>
                  <a:schemeClr val="bg1"/>
                </a:solidFill>
                <a:highlight>
                  <a:srgbClr val="156082"/>
                </a:highlight>
              </a:rPr>
              <a:t>Réserve enfant B : 2/16</a:t>
            </a:r>
          </a:p>
          <a:p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3A3F60D-475E-8A64-BB5F-27DDFA0C8F9D}"/>
              </a:ext>
            </a:extLst>
          </p:cNvPr>
          <p:cNvSpPr txBox="1"/>
          <p:nvPr/>
        </p:nvSpPr>
        <p:spPr>
          <a:xfrm>
            <a:off x="5475439" y="4929318"/>
            <a:ext cx="3932600" cy="1200329"/>
          </a:xfrm>
          <a:prstGeom prst="rect">
            <a:avLst/>
          </a:prstGeom>
          <a:solidFill>
            <a:srgbClr val="A6CAEC"/>
          </a:solidFill>
        </p:spPr>
        <p:txBody>
          <a:bodyPr wrap="square" rtlCol="0">
            <a:spAutoFit/>
          </a:bodyPr>
          <a:lstStyle/>
          <a:p>
            <a:r>
              <a:rPr lang="fr-CH" dirty="0"/>
              <a:t>Quotité disponible totale : 4/8 (8/16)</a:t>
            </a:r>
          </a:p>
          <a:p>
            <a:endParaRPr lang="fr-CH" dirty="0"/>
          </a:p>
          <a:p>
            <a:r>
              <a:rPr lang="fr-CH" dirty="0"/>
              <a:t>En libre usage du testateur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14592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3320A0-BEB3-63B1-233B-EC51A275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Modes de disposer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A554D8-E07A-356E-8308-0F9638399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Testament (olographe, oral, authentique) (498 </a:t>
            </a:r>
            <a:r>
              <a:rPr lang="fr-FR" dirty="0" err="1"/>
              <a:t>ss</a:t>
            </a:r>
            <a:r>
              <a:rPr lang="fr-FR" dirty="0"/>
              <a:t> CC)</a:t>
            </a:r>
          </a:p>
          <a:p>
            <a:endParaRPr lang="fr-FR" dirty="0"/>
          </a:p>
          <a:p>
            <a:r>
              <a:rPr lang="fr-FR" dirty="0"/>
              <a:t>Pacte successoral (512 </a:t>
            </a:r>
            <a:r>
              <a:rPr lang="fr-FR" dirty="0" err="1"/>
              <a:t>ss</a:t>
            </a:r>
            <a:r>
              <a:rPr lang="fr-FR" dirty="0"/>
              <a:t> CC)</a:t>
            </a:r>
          </a:p>
          <a:p>
            <a:endParaRPr lang="fr-FR" dirty="0"/>
          </a:p>
          <a:p>
            <a:r>
              <a:rPr lang="fr-FR" dirty="0"/>
              <a:t>Substitution vulgaire (487 </a:t>
            </a:r>
            <a:r>
              <a:rPr lang="fr-FR" dirty="0" err="1"/>
              <a:t>ss</a:t>
            </a:r>
            <a:r>
              <a:rPr lang="fr-FR" dirty="0"/>
              <a:t> CC)</a:t>
            </a:r>
          </a:p>
          <a:p>
            <a:endParaRPr lang="fr-FR" dirty="0"/>
          </a:p>
          <a:p>
            <a:r>
              <a:rPr lang="fr-FR" dirty="0"/>
              <a:t>Substitution fidéicommissaire (488 </a:t>
            </a:r>
            <a:r>
              <a:rPr lang="fr-FR" dirty="0" err="1"/>
              <a:t>ss</a:t>
            </a:r>
            <a:r>
              <a:rPr lang="fr-FR" dirty="0"/>
              <a:t> CC)</a:t>
            </a:r>
          </a:p>
          <a:p>
            <a:endParaRPr lang="fr-FR" dirty="0"/>
          </a:p>
          <a:p>
            <a:r>
              <a:rPr lang="fr-FR" dirty="0"/>
              <a:t>Article 492a (depuis le 1 er janvier 2013)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602497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0EEF64-D89C-895C-9956-2ECA96D6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Outils à disposition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72A887-2CC8-0F63-5262-FA041FB87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/>
              <a:t>Testament et renvoi à la réserve successorale </a:t>
            </a:r>
          </a:p>
          <a:p>
            <a:endParaRPr lang="fr-CH" dirty="0"/>
          </a:p>
          <a:p>
            <a:r>
              <a:rPr lang="fr-CH" dirty="0"/>
              <a:t>Art. 492a CC</a:t>
            </a:r>
          </a:p>
          <a:p>
            <a:endParaRPr lang="fr-CH" dirty="0"/>
          </a:p>
          <a:p>
            <a:r>
              <a:rPr lang="fr-CH" dirty="0"/>
              <a:t>Si discernement, pacte successoral </a:t>
            </a:r>
          </a:p>
        </p:txBody>
      </p:sp>
    </p:spTree>
    <p:extLst>
      <p:ext uri="{BB962C8B-B14F-4D97-AF65-F5344CB8AC3E}">
        <p14:creationId xmlns:p14="http://schemas.microsoft.com/office/powerpoint/2010/main" val="2903186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3AD015-1DB7-95F3-F20B-8A0F7B237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héritiers légaux – art. 457ss CC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34169D-1635-1D33-FDCA-942E7606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3836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/>
              <a:t>Système de parentèles :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1</a:t>
            </a:r>
            <a:r>
              <a:rPr lang="fr-CH" baseline="30000" dirty="0"/>
              <a:t>ère</a:t>
            </a:r>
            <a:r>
              <a:rPr lang="fr-CH" dirty="0"/>
              <a:t> parentèle : enfants et petits-enfants du défunt 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2</a:t>
            </a:r>
            <a:r>
              <a:rPr lang="fr-CH" baseline="30000" dirty="0"/>
              <a:t>ème</a:t>
            </a:r>
            <a:r>
              <a:rPr lang="fr-CH" dirty="0"/>
              <a:t> parentèle : parents, frères et sœurs et leurs descendants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3</a:t>
            </a:r>
            <a:r>
              <a:rPr lang="fr-CH" baseline="30000" dirty="0"/>
              <a:t>ème</a:t>
            </a:r>
            <a:r>
              <a:rPr lang="fr-CH" dirty="0"/>
              <a:t> parentèle : grands-parents, oncles et tantes et leurs descendants</a:t>
            </a:r>
          </a:p>
          <a:p>
            <a:endParaRPr lang="fr-CH" dirty="0"/>
          </a:p>
          <a:p>
            <a:r>
              <a:rPr lang="fr-CH" dirty="0"/>
              <a:t>4</a:t>
            </a:r>
            <a:r>
              <a:rPr lang="fr-CH" baseline="30000" dirty="0"/>
              <a:t>ème</a:t>
            </a:r>
            <a:r>
              <a:rPr lang="fr-CH" dirty="0"/>
              <a:t> parentèle : n’existe pas en droit suisse </a:t>
            </a:r>
          </a:p>
        </p:txBody>
      </p:sp>
    </p:spTree>
    <p:extLst>
      <p:ext uri="{BB962C8B-B14F-4D97-AF65-F5344CB8AC3E}">
        <p14:creationId xmlns:p14="http://schemas.microsoft.com/office/powerpoint/2010/main" val="414305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298C2-336A-1A76-1A60-42B287A8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héritiers légaux – art. 457ss CC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5CB4DDA-C576-5912-0A8A-5F06E53241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44"/>
          <a:stretch/>
        </p:blipFill>
        <p:spPr bwMode="auto">
          <a:xfrm>
            <a:off x="2337857" y="1491905"/>
            <a:ext cx="7516286" cy="46366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C5ED2574-51E5-1538-E3BA-4D204080E02F}"/>
              </a:ext>
            </a:extLst>
          </p:cNvPr>
          <p:cNvSpPr/>
          <p:nvPr/>
        </p:nvSpPr>
        <p:spPr>
          <a:xfrm>
            <a:off x="4895214" y="4559350"/>
            <a:ext cx="308113" cy="308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2094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EC05B-2684-FFFB-1C63-543EE1E8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héritiers légaux – art. 457ss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DBB426C-A1C8-F2D6-EAF9-97277C387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7686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CH" dirty="0"/>
              <a:t>Que retenir du système de parentèles ?</a:t>
            </a:r>
          </a:p>
          <a:p>
            <a:pPr marL="0" indent="0">
              <a:buNone/>
            </a:pPr>
            <a:endParaRPr lang="fr-CH" dirty="0"/>
          </a:p>
          <a:p>
            <a:r>
              <a:rPr lang="fr-FR" dirty="0"/>
              <a:t>Tant qu’un membre d’une parentèle inférieure (plus proche du défunt) existe, les membres de la parentèle suivante ne peuvent pas hériter.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Les héritiers de même parentèle reçoivent la succession à parts égales.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Si un héritier du défunt est prédécédé, ses propres héritiers recevront sa part de la succession. Sa part ne « remonte pas » à ses propres parents.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7568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0DD25B-36EC-B854-0CF9-171684FE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Les héritiers légaux – art. 457ss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B334E6-111E-FCDD-0740-F3E16FD7A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CH" dirty="0"/>
              <a:t>La capacité de discernement du défunt, comme de l’héritier :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Est capable de discernement « </a:t>
            </a:r>
            <a:r>
              <a:rPr lang="fr-FR" dirty="0"/>
              <a:t>toute personne qui n’est pas privée de la faculté d’agir raisonnablement en raison de son jeune âge, de déficience mentale, de troubles psychiques, d’ivresse ou d’autres causes semblables » (art. 16 CC).  </a:t>
            </a:r>
          </a:p>
          <a:p>
            <a:endParaRPr lang="fr-CH" dirty="0"/>
          </a:p>
          <a:p>
            <a:r>
              <a:rPr lang="fr-FR" dirty="0"/>
              <a:t>La capacité de discernement est la capacité d’un individu à comprendre une situation donnée et les choix qui s’offrent à lui dans cette situation, à évaluer les conséquences de chacun de ces choix, ainsi qu’à finalement décider pour lequel d’entre eux opter. </a:t>
            </a:r>
          </a:p>
          <a:p>
            <a:endParaRPr lang="fr-FR" dirty="0"/>
          </a:p>
          <a:p>
            <a:r>
              <a:rPr lang="fr-FR" dirty="0"/>
              <a:t>Elle est présente ou absente (il n’existe pas de degré) pour un objet précis à un temps donné, et est présumée. </a:t>
            </a:r>
          </a:p>
        </p:txBody>
      </p:sp>
    </p:spTree>
    <p:extLst>
      <p:ext uri="{BB962C8B-B14F-4D97-AF65-F5344CB8AC3E}">
        <p14:creationId xmlns:p14="http://schemas.microsoft.com/office/powerpoint/2010/main" val="3991730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D5D97-154C-942C-0B05-5F99F919E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DA3ADB-01BC-64CF-C242-740CDFA5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dirty="0"/>
              <a:t>Quotité disponible et parts réservataires</a:t>
            </a:r>
          </a:p>
          <a:p>
            <a:endParaRPr lang="fr-CH" dirty="0"/>
          </a:p>
          <a:p>
            <a:r>
              <a:rPr lang="fr-CH" dirty="0"/>
              <a:t>Réserve : </a:t>
            </a:r>
            <a:r>
              <a:rPr lang="fr-FR" dirty="0"/>
              <a:t>parts minimales désignées par la loi et obligatoires pour certains héritiers proches du défunt. Ces fractions, ajoutées les unes aux autres, n’épuisent pas toutes les valeurs de la succession</a:t>
            </a:r>
            <a:endParaRPr lang="fr-CH" dirty="0"/>
          </a:p>
          <a:p>
            <a:endParaRPr lang="fr-CH" dirty="0"/>
          </a:p>
          <a:p>
            <a:r>
              <a:rPr lang="fr-CH" dirty="0"/>
              <a:t>Héritiers réservataires : enfants et conjoint du défunt. 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Quotité disponible : </a:t>
            </a:r>
            <a:r>
              <a:rPr lang="fr-FR" dirty="0"/>
              <a:t>tout ce qui n’est pas couvert par les parts réservataires et dont le testateur peut librement disposer.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1021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E0A1BA-B1F4-6EC7-014D-C8405B2BD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74EEE7-DA5B-D8E2-0940-4DBE1C71E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Quotité disponible et parts réservataires</a:t>
            </a:r>
            <a:endParaRPr lang="fr-FR" dirty="0"/>
          </a:p>
          <a:p>
            <a:endParaRPr lang="fr-FR" dirty="0"/>
          </a:p>
          <a:p>
            <a:r>
              <a:rPr lang="fr-FR" dirty="0"/>
              <a:t>Enfants</a:t>
            </a:r>
          </a:p>
          <a:p>
            <a:pPr marL="0" indent="0">
              <a:buNone/>
            </a:pPr>
            <a:r>
              <a:rPr lang="fr-FR" dirty="0"/>
              <a:t>½ du droit </a:t>
            </a:r>
            <a:r>
              <a:rPr lang="fr-FR" i="1" dirty="0"/>
              <a:t>ab intestat </a:t>
            </a:r>
            <a:r>
              <a:rPr lang="fr-FR" dirty="0"/>
              <a:t>(sans testament)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Conjoint</a:t>
            </a:r>
          </a:p>
          <a:p>
            <a:pPr marL="0" indent="0">
              <a:buNone/>
            </a:pPr>
            <a:r>
              <a:rPr lang="fr-FR" dirty="0"/>
              <a:t>½  du droit </a:t>
            </a:r>
            <a:r>
              <a:rPr lang="fr-FR" i="1" dirty="0"/>
              <a:t>ab intestat </a:t>
            </a:r>
            <a:r>
              <a:rPr lang="fr-FR" dirty="0"/>
              <a:t>(sans testament)</a:t>
            </a:r>
          </a:p>
        </p:txBody>
      </p:sp>
    </p:spTree>
    <p:extLst>
      <p:ext uri="{BB962C8B-B14F-4D97-AF65-F5344CB8AC3E}">
        <p14:creationId xmlns:p14="http://schemas.microsoft.com/office/powerpoint/2010/main" val="102174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2C4AB5-91CD-87CE-ABCA-A7ED00C7C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41EBC1-3EF1-8DE8-2667-5DCF4EF7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800" dirty="0"/>
              <a:t>Exemple de fractionnement du patrimoine en présence d’un conjoint et deux enfants :</a:t>
            </a:r>
          </a:p>
          <a:p>
            <a:endParaRPr lang="fr-CH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23F991B7-E6A0-FA2E-E84E-D86A8F0D59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25420"/>
              </p:ext>
            </p:extLst>
          </p:nvPr>
        </p:nvGraphicFramePr>
        <p:xfrm>
          <a:off x="838200" y="3486088"/>
          <a:ext cx="10515600" cy="123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18874295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6991259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1849347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154605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18193586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763112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42837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58213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1406289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203714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3751837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810245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378343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0517859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824194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01489163"/>
                    </a:ext>
                  </a:extLst>
                </a:gridCol>
              </a:tblGrid>
              <a:tr h="1239894"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132655"/>
                  </a:ext>
                </a:extLst>
              </a:tr>
            </a:tbl>
          </a:graphicData>
        </a:graphic>
      </p:graphicFrame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87858A98-75F1-77B5-4F64-4A092308E917}"/>
              </a:ext>
            </a:extLst>
          </p:cNvPr>
          <p:cNvSpPr/>
          <p:nvPr/>
        </p:nvSpPr>
        <p:spPr>
          <a:xfrm rot="16200000">
            <a:off x="5848000" y="-2000573"/>
            <a:ext cx="496001" cy="10491679"/>
          </a:xfrm>
          <a:prstGeom prst="rightBrace">
            <a:avLst>
              <a:gd name="adj1" fmla="val 49063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3771232-CCBE-269E-4ECB-0B9A8BFA74C6}"/>
              </a:ext>
            </a:extLst>
          </p:cNvPr>
          <p:cNvSpPr txBox="1"/>
          <p:nvPr/>
        </p:nvSpPr>
        <p:spPr>
          <a:xfrm>
            <a:off x="3469755" y="2666920"/>
            <a:ext cx="52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Entièreté du patrimoine concerné par la succession</a:t>
            </a: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7FCDB3B1-6A68-B0ED-801A-826D4547162F}"/>
              </a:ext>
            </a:extLst>
          </p:cNvPr>
          <p:cNvSpPr/>
          <p:nvPr/>
        </p:nvSpPr>
        <p:spPr>
          <a:xfrm rot="5400000">
            <a:off x="2783978" y="2759172"/>
            <a:ext cx="1378202" cy="5245841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078F01F-F996-A2AE-D04C-6759EAB71B9A}"/>
              </a:ext>
            </a:extLst>
          </p:cNvPr>
          <p:cNvSpPr txBox="1"/>
          <p:nvPr/>
        </p:nvSpPr>
        <p:spPr>
          <a:xfrm>
            <a:off x="1545044" y="6021632"/>
            <a:ext cx="380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</a:t>
            </a:r>
            <a:r>
              <a:rPr lang="fr-CH" i="1" dirty="0"/>
              <a:t>ab intestat</a:t>
            </a:r>
            <a:r>
              <a:rPr lang="fr-CH" dirty="0"/>
              <a:t> du conjoint</a:t>
            </a:r>
          </a:p>
          <a:p>
            <a:r>
              <a:rPr lang="fr-CH" dirty="0"/>
              <a:t>(sans testament) : 1/2</a:t>
            </a:r>
          </a:p>
        </p:txBody>
      </p:sp>
      <p:sp>
        <p:nvSpPr>
          <p:cNvPr id="22" name="Accolade fermante 21">
            <a:extLst>
              <a:ext uri="{FF2B5EF4-FFF2-40B4-BE49-F238E27FC236}">
                <a16:creationId xmlns:a16="http://schemas.microsoft.com/office/drawing/2014/main" id="{3AE7C72A-B87D-3DC2-807C-6B9E7CA2A577}"/>
              </a:ext>
            </a:extLst>
          </p:cNvPr>
          <p:cNvSpPr/>
          <p:nvPr/>
        </p:nvSpPr>
        <p:spPr>
          <a:xfrm rot="5400000">
            <a:off x="7240219" y="3579878"/>
            <a:ext cx="359512" cy="2626242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3" name="Accolade fermante 22">
            <a:extLst>
              <a:ext uri="{FF2B5EF4-FFF2-40B4-BE49-F238E27FC236}">
                <a16:creationId xmlns:a16="http://schemas.microsoft.com/office/drawing/2014/main" id="{8041DF73-E4B3-9F1E-C6D1-A5F9A6A47BAC}"/>
              </a:ext>
            </a:extLst>
          </p:cNvPr>
          <p:cNvSpPr/>
          <p:nvPr/>
        </p:nvSpPr>
        <p:spPr>
          <a:xfrm rot="5400000">
            <a:off x="9848962" y="3547798"/>
            <a:ext cx="359512" cy="2626242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07EFF08-5FA8-7EFD-CFD4-F4854D192A32}"/>
              </a:ext>
            </a:extLst>
          </p:cNvPr>
          <p:cNvSpPr txBox="1"/>
          <p:nvPr/>
        </p:nvSpPr>
        <p:spPr>
          <a:xfrm>
            <a:off x="6433695" y="4963010"/>
            <a:ext cx="195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enfant A : 1/4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B55B95FE-44B6-6DDA-9B14-62CAB4BC25DC}"/>
              </a:ext>
            </a:extLst>
          </p:cNvPr>
          <p:cNvSpPr txBox="1"/>
          <p:nvPr/>
        </p:nvSpPr>
        <p:spPr>
          <a:xfrm>
            <a:off x="9051187" y="4963010"/>
            <a:ext cx="1955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enfant B : 1/4</a:t>
            </a:r>
          </a:p>
        </p:txBody>
      </p:sp>
      <p:sp>
        <p:nvSpPr>
          <p:cNvPr id="26" name="Accolade fermante 25">
            <a:extLst>
              <a:ext uri="{FF2B5EF4-FFF2-40B4-BE49-F238E27FC236}">
                <a16:creationId xmlns:a16="http://schemas.microsoft.com/office/drawing/2014/main" id="{74644742-44F0-FF53-C524-F7BDFFA94D63}"/>
              </a:ext>
            </a:extLst>
          </p:cNvPr>
          <p:cNvSpPr/>
          <p:nvPr/>
        </p:nvSpPr>
        <p:spPr>
          <a:xfrm rot="5400000">
            <a:off x="8029817" y="2759172"/>
            <a:ext cx="1378202" cy="5245841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B477B4E-D72B-857E-3019-976875F20949}"/>
              </a:ext>
            </a:extLst>
          </p:cNvPr>
          <p:cNvSpPr txBox="1"/>
          <p:nvPr/>
        </p:nvSpPr>
        <p:spPr>
          <a:xfrm>
            <a:off x="6790882" y="6021632"/>
            <a:ext cx="3948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</a:t>
            </a:r>
            <a:r>
              <a:rPr lang="fr-CH" i="1" dirty="0"/>
              <a:t>ab intestat </a:t>
            </a:r>
            <a:r>
              <a:rPr lang="fr-CH" dirty="0"/>
              <a:t>des enfants</a:t>
            </a:r>
          </a:p>
          <a:p>
            <a:r>
              <a:rPr lang="fr-CH" dirty="0"/>
              <a:t>(sans testament) : 1/2</a:t>
            </a:r>
          </a:p>
        </p:txBody>
      </p:sp>
    </p:spTree>
    <p:extLst>
      <p:ext uri="{BB962C8B-B14F-4D97-AF65-F5344CB8AC3E}">
        <p14:creationId xmlns:p14="http://schemas.microsoft.com/office/powerpoint/2010/main" val="3065858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A5F38A-75C5-020F-76BD-27DD9A7E2A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48CB17-438A-0521-90D0-473E61B8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Quotité disponible – art. 470ss CC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A1F0DD-A039-CF44-34AD-936BB06D1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sz="2800" dirty="0"/>
              <a:t>Exemple de fractionnement du patrimoine en présence d’un conjoint et deux enfants :</a:t>
            </a:r>
          </a:p>
          <a:p>
            <a:endParaRPr lang="fr-CH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3C18D5E8-DF87-8BE5-9DBA-52BF78337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043678"/>
              </p:ext>
            </p:extLst>
          </p:nvPr>
        </p:nvGraphicFramePr>
        <p:xfrm>
          <a:off x="838200" y="3486088"/>
          <a:ext cx="10515600" cy="1239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1887429577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69912596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41849347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1546055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418193586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90763112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42837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5821336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1406289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89203714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3751837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681024514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63783438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80517859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782419428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3701489163"/>
                    </a:ext>
                  </a:extLst>
                </a:gridCol>
              </a:tblGrid>
              <a:tr h="123989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rgbClr val="A6CAE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132655"/>
                  </a:ext>
                </a:extLst>
              </a:tr>
            </a:tbl>
          </a:graphicData>
        </a:graphic>
      </p:graphicFrame>
      <p:sp>
        <p:nvSpPr>
          <p:cNvPr id="16" name="Accolade fermante 15">
            <a:extLst>
              <a:ext uri="{FF2B5EF4-FFF2-40B4-BE49-F238E27FC236}">
                <a16:creationId xmlns:a16="http://schemas.microsoft.com/office/drawing/2014/main" id="{971851FB-47A0-E97E-7430-8E7A4AB0BEFB}"/>
              </a:ext>
            </a:extLst>
          </p:cNvPr>
          <p:cNvSpPr/>
          <p:nvPr/>
        </p:nvSpPr>
        <p:spPr>
          <a:xfrm rot="16200000">
            <a:off x="5848000" y="-2000573"/>
            <a:ext cx="496001" cy="10491679"/>
          </a:xfrm>
          <a:prstGeom prst="rightBrace">
            <a:avLst>
              <a:gd name="adj1" fmla="val 49063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22A8CFE-42D5-E94B-D3DD-672AECEB91BD}"/>
              </a:ext>
            </a:extLst>
          </p:cNvPr>
          <p:cNvSpPr txBox="1"/>
          <p:nvPr/>
        </p:nvSpPr>
        <p:spPr>
          <a:xfrm>
            <a:off x="3469755" y="2666920"/>
            <a:ext cx="525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Entièreté du patrimoine concerné par la succession</a:t>
            </a:r>
          </a:p>
        </p:txBody>
      </p: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72383FC1-B674-9F0E-0CE4-AAE90CC2C047}"/>
              </a:ext>
            </a:extLst>
          </p:cNvPr>
          <p:cNvSpPr/>
          <p:nvPr/>
        </p:nvSpPr>
        <p:spPr>
          <a:xfrm rot="5400000">
            <a:off x="2031912" y="3537580"/>
            <a:ext cx="249439" cy="2626245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8297396-E253-1AF5-F891-C17833634533}"/>
              </a:ext>
            </a:extLst>
          </p:cNvPr>
          <p:cNvSpPr txBox="1"/>
          <p:nvPr/>
        </p:nvSpPr>
        <p:spPr>
          <a:xfrm>
            <a:off x="917605" y="4864183"/>
            <a:ext cx="255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Réserve conjoint : 4/8</a:t>
            </a:r>
          </a:p>
        </p:txBody>
      </p:sp>
      <p:sp>
        <p:nvSpPr>
          <p:cNvPr id="26" name="Accolade fermante 25">
            <a:extLst>
              <a:ext uri="{FF2B5EF4-FFF2-40B4-BE49-F238E27FC236}">
                <a16:creationId xmlns:a16="http://schemas.microsoft.com/office/drawing/2014/main" id="{AF3EED52-36ED-F6C4-D317-5C2BC61358FF}"/>
              </a:ext>
            </a:extLst>
          </p:cNvPr>
          <p:cNvSpPr/>
          <p:nvPr/>
        </p:nvSpPr>
        <p:spPr>
          <a:xfrm rot="5400000">
            <a:off x="6623848" y="4204555"/>
            <a:ext cx="249441" cy="1292293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141A6A0-B6C4-A9F2-558C-87846300761A}"/>
              </a:ext>
            </a:extLst>
          </p:cNvPr>
          <p:cNvSpPr txBox="1"/>
          <p:nvPr/>
        </p:nvSpPr>
        <p:spPr>
          <a:xfrm>
            <a:off x="6163447" y="4860919"/>
            <a:ext cx="238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Réserve enfant A :2/8</a:t>
            </a:r>
          </a:p>
        </p:txBody>
      </p:sp>
      <p:sp>
        <p:nvSpPr>
          <p:cNvPr id="7" name="Accolade fermante 6">
            <a:extLst>
              <a:ext uri="{FF2B5EF4-FFF2-40B4-BE49-F238E27FC236}">
                <a16:creationId xmlns:a16="http://schemas.microsoft.com/office/drawing/2014/main" id="{474BE750-A615-E4CA-D2E4-A8F329C32872}"/>
              </a:ext>
            </a:extLst>
          </p:cNvPr>
          <p:cNvSpPr/>
          <p:nvPr/>
        </p:nvSpPr>
        <p:spPr>
          <a:xfrm rot="5400000">
            <a:off x="9249535" y="4204556"/>
            <a:ext cx="249443" cy="1292293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FC0D6BEF-1AE2-BAE9-1283-FE76D93545B1}"/>
              </a:ext>
            </a:extLst>
          </p:cNvPr>
          <p:cNvSpPr txBox="1"/>
          <p:nvPr/>
        </p:nvSpPr>
        <p:spPr>
          <a:xfrm>
            <a:off x="8700365" y="4850701"/>
            <a:ext cx="2388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Réserve enfant B :2/8</a:t>
            </a:r>
          </a:p>
        </p:txBody>
      </p:sp>
      <p:sp>
        <p:nvSpPr>
          <p:cNvPr id="5" name="Accolade fermante 4">
            <a:extLst>
              <a:ext uri="{FF2B5EF4-FFF2-40B4-BE49-F238E27FC236}">
                <a16:creationId xmlns:a16="http://schemas.microsoft.com/office/drawing/2014/main" id="{95355593-A8A0-2C63-CB44-5168472D9BAC}"/>
              </a:ext>
            </a:extLst>
          </p:cNvPr>
          <p:cNvSpPr/>
          <p:nvPr/>
        </p:nvSpPr>
        <p:spPr>
          <a:xfrm rot="5400000">
            <a:off x="2783978" y="2759172"/>
            <a:ext cx="1378202" cy="5245841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BF88988-49BD-934A-4182-819304DC7F29}"/>
              </a:ext>
            </a:extLst>
          </p:cNvPr>
          <p:cNvSpPr txBox="1"/>
          <p:nvPr/>
        </p:nvSpPr>
        <p:spPr>
          <a:xfrm>
            <a:off x="1545044" y="6021632"/>
            <a:ext cx="380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</a:t>
            </a:r>
            <a:r>
              <a:rPr lang="fr-CH" i="1" dirty="0"/>
              <a:t>ab intestat </a:t>
            </a:r>
            <a:r>
              <a:rPr lang="fr-CH" dirty="0"/>
              <a:t>du conjoint </a:t>
            </a:r>
          </a:p>
          <a:p>
            <a:r>
              <a:rPr lang="fr-CH" dirty="0"/>
              <a:t>(sans testament) : 1/2</a:t>
            </a:r>
          </a:p>
        </p:txBody>
      </p:sp>
      <p:sp>
        <p:nvSpPr>
          <p:cNvPr id="9" name="Accolade fermante 8">
            <a:extLst>
              <a:ext uri="{FF2B5EF4-FFF2-40B4-BE49-F238E27FC236}">
                <a16:creationId xmlns:a16="http://schemas.microsoft.com/office/drawing/2014/main" id="{1BAA5A2E-D883-9FC8-F80C-7622D45245BB}"/>
              </a:ext>
            </a:extLst>
          </p:cNvPr>
          <p:cNvSpPr/>
          <p:nvPr/>
        </p:nvSpPr>
        <p:spPr>
          <a:xfrm rot="5400000">
            <a:off x="8036071" y="2757942"/>
            <a:ext cx="1378202" cy="5245841"/>
          </a:xfrm>
          <a:prstGeom prst="rightBrace">
            <a:avLst>
              <a:gd name="adj1" fmla="val 35089"/>
              <a:gd name="adj2" fmla="val 5010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61423FD-A69A-D42D-6E52-1DAFEAB38289}"/>
              </a:ext>
            </a:extLst>
          </p:cNvPr>
          <p:cNvSpPr txBox="1"/>
          <p:nvPr/>
        </p:nvSpPr>
        <p:spPr>
          <a:xfrm>
            <a:off x="6775455" y="6020235"/>
            <a:ext cx="38498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Part </a:t>
            </a:r>
            <a:r>
              <a:rPr lang="fr-CH" i="1" dirty="0"/>
              <a:t>ab intestat </a:t>
            </a:r>
            <a:r>
              <a:rPr lang="fr-CH" dirty="0"/>
              <a:t>des enfants </a:t>
            </a:r>
          </a:p>
          <a:p>
            <a:r>
              <a:rPr lang="fr-CH" dirty="0"/>
              <a:t>(sans testament) : 1/2</a:t>
            </a:r>
          </a:p>
        </p:txBody>
      </p:sp>
    </p:spTree>
    <p:extLst>
      <p:ext uri="{BB962C8B-B14F-4D97-AF65-F5344CB8AC3E}">
        <p14:creationId xmlns:p14="http://schemas.microsoft.com/office/powerpoint/2010/main" val="3365570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681</Words>
  <Application>Microsoft Office PowerPoint</Application>
  <PresentationFormat>Grand écran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Thème Office</vt:lpstr>
      <vt:lpstr>Exposé de droit successoral suisse  à l’attention de l’Association Insième Vaud</vt:lpstr>
      <vt:lpstr>Les héritiers légaux – art. 457ss CC</vt:lpstr>
      <vt:lpstr>Les héritiers légaux – art. 457ss CC</vt:lpstr>
      <vt:lpstr>Les héritiers légaux – art. 457ss CC</vt:lpstr>
      <vt:lpstr>Les héritiers légaux – art. 457ss CC</vt:lpstr>
      <vt:lpstr>Quotité disponible – art. 470ss CC</vt:lpstr>
      <vt:lpstr>Quotité disponible – art. 470ss CC</vt:lpstr>
      <vt:lpstr>Quotité disponible – art. 470ss CC</vt:lpstr>
      <vt:lpstr>Quotité disponible – art. 470ss CC</vt:lpstr>
      <vt:lpstr>Quotité disponible – art. 470ss CC</vt:lpstr>
      <vt:lpstr>Quotité disponible – art. 470ss CC</vt:lpstr>
      <vt:lpstr>Modes de disposer </vt:lpstr>
      <vt:lpstr>Outils à disposition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 de droit successoral suisse  à l’attention de l’Association Insième Vaud</dc:title>
  <dc:creator>simon laufer</dc:creator>
  <cp:lastModifiedBy>simon laufer</cp:lastModifiedBy>
  <cp:revision>6</cp:revision>
  <dcterms:created xsi:type="dcterms:W3CDTF">2024-03-07T08:23:16Z</dcterms:created>
  <dcterms:modified xsi:type="dcterms:W3CDTF">2024-03-11T07:42:28Z</dcterms:modified>
</cp:coreProperties>
</file>